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7" r:id="rId21"/>
    <p:sldId id="268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\Documents\javier\matematicas\1eso\incubadoralaquenosliorecorde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Fallos según el signo usado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general!$L$208:$N$208</c:f>
              <c:strCache>
                <c:ptCount val="3"/>
                <c:pt idx="0">
                  <c:v>atual</c:v>
                </c:pt>
                <c:pt idx="1">
                  <c:v>minus</c:v>
                </c:pt>
                <c:pt idx="2">
                  <c:v>apóstrofe</c:v>
                </c:pt>
              </c:strCache>
            </c:strRef>
          </c:cat>
          <c:val>
            <c:numRef>
              <c:f>general!$L$209:$N$209</c:f>
              <c:numCache>
                <c:formatCode>General</c:formatCode>
                <c:ptCount val="3"/>
                <c:pt idx="0">
                  <c:v>4.3719806763284996</c:v>
                </c:pt>
                <c:pt idx="1">
                  <c:v>4.236714975845409</c:v>
                </c:pt>
                <c:pt idx="2">
                  <c:v>4.1594202898550705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5-4020-A22A-E1A278BB1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206440"/>
        <c:axId val="256310328"/>
      </c:barChart>
      <c:catAx>
        <c:axId val="26120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10328"/>
        <c:crosses val="autoZero"/>
        <c:auto val="1"/>
        <c:lblAlgn val="ctr"/>
        <c:lblOffset val="100"/>
        <c:noMultiLvlLbl val="0"/>
      </c:catAx>
      <c:valAx>
        <c:axId val="25631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20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</a:t>
            </a:r>
            <a:r>
              <a:rPr lang="es-ES" baseline="0"/>
              <a:t> de errores por sexo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sexos'!$G$198</c:f>
              <c:strCache>
                <c:ptCount val="1"/>
                <c:pt idx="0">
                  <c:v>chicas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'por sexos'!$H$197:$J$197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sexos'!$H$198:$J$198</c:f>
              <c:numCache>
                <c:formatCode>General</c:formatCode>
                <c:ptCount val="3"/>
                <c:pt idx="0">
                  <c:v>4.6041666666666652</c:v>
                </c:pt>
                <c:pt idx="1">
                  <c:v>4.645833333333333</c:v>
                </c:pt>
                <c:pt idx="2">
                  <c:v>4.46875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9-4C05-AC8A-C8543629DFAF}"/>
            </c:ext>
          </c:extLst>
        </c:ser>
        <c:ser>
          <c:idx val="1"/>
          <c:order val="1"/>
          <c:tx>
            <c:strRef>
              <c:f>'por sexos'!$G$199</c:f>
              <c:strCache>
                <c:ptCount val="1"/>
                <c:pt idx="0">
                  <c:v>chicos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'por sexos'!$H$197:$J$197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sexos'!$H$199:$J$199</c:f>
              <c:numCache>
                <c:formatCode>General</c:formatCode>
                <c:ptCount val="3"/>
                <c:pt idx="0">
                  <c:v>4.1711711711711725</c:v>
                </c:pt>
                <c:pt idx="1">
                  <c:v>3.8828828828828827</c:v>
                </c:pt>
                <c:pt idx="2">
                  <c:v>3.8918918918918921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9-4C05-AC8A-C8543629D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307192"/>
        <c:axId val="256307584"/>
      </c:lineChart>
      <c:catAx>
        <c:axId val="25630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7584"/>
        <c:crosses val="autoZero"/>
        <c:auto val="1"/>
        <c:lblAlgn val="ctr"/>
        <c:lblOffset val="100"/>
        <c:noMultiLvlLbl val="0"/>
      </c:catAx>
      <c:valAx>
        <c:axId val="2563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Media</a:t>
            </a:r>
            <a:r>
              <a:rPr lang="es-ES" baseline="0"/>
              <a:t> de errores por sexo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sexos'!$G$198</c:f>
              <c:strCache>
                <c:ptCount val="1"/>
                <c:pt idx="0">
                  <c:v>chicas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'por sexos'!$H$197:$J$197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sexos'!$H$198:$J$198</c:f>
              <c:numCache>
                <c:formatCode>General</c:formatCode>
                <c:ptCount val="3"/>
                <c:pt idx="0">
                  <c:v>4.6041666666666652</c:v>
                </c:pt>
                <c:pt idx="1">
                  <c:v>4.645833333333333</c:v>
                </c:pt>
                <c:pt idx="2">
                  <c:v>4.46875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D7-4674-BBFF-FE55A478C19B}"/>
            </c:ext>
          </c:extLst>
        </c:ser>
        <c:ser>
          <c:idx val="1"/>
          <c:order val="1"/>
          <c:tx>
            <c:strRef>
              <c:f>'por sexos'!$G$199</c:f>
              <c:strCache>
                <c:ptCount val="1"/>
                <c:pt idx="0">
                  <c:v>chicos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'por sexos'!$H$197:$J$197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sexos'!$H$199:$J$199</c:f>
              <c:numCache>
                <c:formatCode>General</c:formatCode>
                <c:ptCount val="3"/>
                <c:pt idx="0">
                  <c:v>4.1711711711711725</c:v>
                </c:pt>
                <c:pt idx="1">
                  <c:v>3.8828828828828827</c:v>
                </c:pt>
                <c:pt idx="2">
                  <c:v>3.8918918918918921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7-4674-BBFF-FE55A478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307976"/>
        <c:axId val="256308760"/>
      </c:lineChart>
      <c:catAx>
        <c:axId val="25630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8760"/>
        <c:crosses val="autoZero"/>
        <c:auto val="1"/>
        <c:lblAlgn val="ctr"/>
        <c:lblOffset val="100"/>
        <c:noMultiLvlLbl val="0"/>
      </c:catAx>
      <c:valAx>
        <c:axId val="25630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 de errores según repetición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repetidores'!$G$198</c:f>
              <c:strCache>
                <c:ptCount val="1"/>
                <c:pt idx="0">
                  <c:v>No repite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'por repetidores'!$H$197:$J$197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repetidores'!$H$198:$J$198</c:f>
              <c:numCache>
                <c:formatCode>General</c:formatCode>
                <c:ptCount val="3"/>
                <c:pt idx="0">
                  <c:v>4.2275449101796392</c:v>
                </c:pt>
                <c:pt idx="1">
                  <c:v>4.0778443113772456</c:v>
                </c:pt>
                <c:pt idx="2">
                  <c:v>3.9520958083832327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3-4433-BEA9-9134FB01B3B1}"/>
            </c:ext>
          </c:extLst>
        </c:ser>
        <c:ser>
          <c:idx val="1"/>
          <c:order val="1"/>
          <c:tx>
            <c:strRef>
              <c:f>'por repetidores'!$G$199</c:f>
              <c:strCache>
                <c:ptCount val="1"/>
                <c:pt idx="0">
                  <c:v>repite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'por repetidores'!$H$197:$J$197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repetidores'!$H$199:$J$199</c:f>
              <c:numCache>
                <c:formatCode>General</c:formatCode>
                <c:ptCount val="3"/>
                <c:pt idx="0">
                  <c:v>4.9749999999999996</c:v>
                </c:pt>
                <c:pt idx="1">
                  <c:v>4.9000000000000004</c:v>
                </c:pt>
                <c:pt idx="2">
                  <c:v>5.0249999999999986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43-4433-BEA9-9134FB01B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309544"/>
        <c:axId val="256309936"/>
      </c:lineChart>
      <c:catAx>
        <c:axId val="25630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9936"/>
        <c:crosses val="autoZero"/>
        <c:auto val="1"/>
        <c:lblAlgn val="ctr"/>
        <c:lblOffset val="100"/>
        <c:noMultiLvlLbl val="0"/>
      </c:catAx>
      <c:valAx>
        <c:axId val="25630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30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 de errores según repetición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repetidores'!$G$198</c:f>
              <c:strCache>
                <c:ptCount val="1"/>
                <c:pt idx="0">
                  <c:v>No repite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'por repetidores'!$H$197:$J$197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repetidores'!$H$198:$J$198</c:f>
              <c:numCache>
                <c:formatCode>General</c:formatCode>
                <c:ptCount val="3"/>
                <c:pt idx="0">
                  <c:v>4.2275449101796392</c:v>
                </c:pt>
                <c:pt idx="1">
                  <c:v>4.0778443113772456</c:v>
                </c:pt>
                <c:pt idx="2">
                  <c:v>3.9520958083832327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F0-4C42-B8ED-A96927ECDD13}"/>
            </c:ext>
          </c:extLst>
        </c:ser>
        <c:ser>
          <c:idx val="1"/>
          <c:order val="1"/>
          <c:tx>
            <c:strRef>
              <c:f>'por repetidores'!$G$199</c:f>
              <c:strCache>
                <c:ptCount val="1"/>
                <c:pt idx="0">
                  <c:v>repite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'por repetidores'!$H$197:$J$197</c:f>
              <c:strCache>
                <c:ptCount val="3"/>
                <c:pt idx="0">
                  <c:v>actual</c:v>
                </c:pt>
                <c:pt idx="1">
                  <c:v>minus</c:v>
                </c:pt>
                <c:pt idx="2">
                  <c:v>apostrofe</c:v>
                </c:pt>
              </c:strCache>
            </c:strRef>
          </c:cat>
          <c:val>
            <c:numRef>
              <c:f>'por repetidores'!$H$199:$J$199</c:f>
              <c:numCache>
                <c:formatCode>General</c:formatCode>
                <c:ptCount val="3"/>
                <c:pt idx="0">
                  <c:v>4.9749999999999996</c:v>
                </c:pt>
                <c:pt idx="1">
                  <c:v>4.9000000000000004</c:v>
                </c:pt>
                <c:pt idx="2">
                  <c:v>5.0249999999999986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F0-4C42-B8ED-A96927ECD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430048"/>
        <c:axId val="256428872"/>
      </c:lineChart>
      <c:catAx>
        <c:axId val="2564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28872"/>
        <c:crosses val="autoZero"/>
        <c:auto val="1"/>
        <c:lblAlgn val="ctr"/>
        <c:lblOffset val="100"/>
        <c:noMultiLvlLbl val="0"/>
      </c:catAx>
      <c:valAx>
        <c:axId val="25642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3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MEJOR</a:t>
            </a:r>
            <a:r>
              <a:rPr lang="es-ES" baseline="0"/>
              <a:t> SIGNO POR CURSO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'por curso'!$M$220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'por curso'!$L$221:$L$225</c:f>
              <c:strCache>
                <c:ptCount val="5"/>
                <c:pt idx="0">
                  <c:v>6 PRIM</c:v>
                </c:pt>
                <c:pt idx="1">
                  <c:v>1 ESO</c:v>
                </c:pt>
                <c:pt idx="2">
                  <c:v>2 ESO</c:v>
                </c:pt>
                <c:pt idx="3">
                  <c:v>3 ESO</c:v>
                </c:pt>
                <c:pt idx="4">
                  <c:v>4 ESO</c:v>
                </c:pt>
              </c:strCache>
            </c:strRef>
          </c:cat>
          <c:val>
            <c:numRef>
              <c:f>'por curso'!$M$221:$M$225</c:f>
              <c:numCache>
                <c:formatCode>General</c:formatCode>
                <c:ptCount val="5"/>
                <c:pt idx="0">
                  <c:v>9.1034482758620729</c:v>
                </c:pt>
                <c:pt idx="1">
                  <c:v>6.1818181818181834</c:v>
                </c:pt>
                <c:pt idx="2">
                  <c:v>2.7250000000000001</c:v>
                </c:pt>
                <c:pt idx="3">
                  <c:v>1.651162790697674</c:v>
                </c:pt>
                <c:pt idx="4">
                  <c:v>1.5406057306943624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30-4D56-99E6-53CCBB04D140}"/>
            </c:ext>
          </c:extLst>
        </c:ser>
        <c:ser>
          <c:idx val="1"/>
          <c:order val="1"/>
          <c:tx>
            <c:strRef>
              <c:f>'por curso'!$N$220</c:f>
              <c:strCache>
                <c:ptCount val="1"/>
                <c:pt idx="0">
                  <c:v>minus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'por curso'!$L$221:$L$225</c:f>
              <c:strCache>
                <c:ptCount val="5"/>
                <c:pt idx="0">
                  <c:v>6 PRIM</c:v>
                </c:pt>
                <c:pt idx="1">
                  <c:v>1 ESO</c:v>
                </c:pt>
                <c:pt idx="2">
                  <c:v>2 ESO</c:v>
                </c:pt>
                <c:pt idx="3">
                  <c:v>3 ESO</c:v>
                </c:pt>
                <c:pt idx="4">
                  <c:v>4 ESO</c:v>
                </c:pt>
              </c:strCache>
            </c:strRef>
          </c:cat>
          <c:val>
            <c:numRef>
              <c:f>'por curso'!$N$221:$N$225</c:f>
              <c:numCache>
                <c:formatCode>General</c:formatCode>
                <c:ptCount val="5"/>
                <c:pt idx="0">
                  <c:v>8.568965517241379</c:v>
                </c:pt>
                <c:pt idx="1">
                  <c:v>5.9090909090909092</c:v>
                </c:pt>
                <c:pt idx="2">
                  <c:v>2.8</c:v>
                </c:pt>
                <c:pt idx="3">
                  <c:v>2</c:v>
                </c:pt>
                <c:pt idx="4">
                  <c:v>1.6606964640546715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30-4D56-99E6-53CCBB04D140}"/>
            </c:ext>
          </c:extLst>
        </c:ser>
        <c:ser>
          <c:idx val="2"/>
          <c:order val="2"/>
          <c:tx>
            <c:strRef>
              <c:f>'por curso'!$O$220</c:f>
              <c:strCache>
                <c:ptCount val="1"/>
                <c:pt idx="0">
                  <c:v>apostrofe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'por curso'!$L$221:$L$225</c:f>
              <c:strCache>
                <c:ptCount val="5"/>
                <c:pt idx="0">
                  <c:v>6 PRIM</c:v>
                </c:pt>
                <c:pt idx="1">
                  <c:v>1 ESO</c:v>
                </c:pt>
                <c:pt idx="2">
                  <c:v>2 ESO</c:v>
                </c:pt>
                <c:pt idx="3">
                  <c:v>3 ESO</c:v>
                </c:pt>
                <c:pt idx="4">
                  <c:v>4 ESO</c:v>
                </c:pt>
              </c:strCache>
            </c:strRef>
          </c:cat>
          <c:val>
            <c:numRef>
              <c:f>'por curso'!$O$221:$O$225</c:f>
              <c:numCache>
                <c:formatCode>General</c:formatCode>
                <c:ptCount val="5"/>
                <c:pt idx="0">
                  <c:v>7.9137931034482794</c:v>
                </c:pt>
                <c:pt idx="1">
                  <c:v>5.7272727272727284</c:v>
                </c:pt>
                <c:pt idx="2">
                  <c:v>3.0249999999999999</c:v>
                </c:pt>
                <c:pt idx="3">
                  <c:v>2.2558139534883721</c:v>
                </c:pt>
                <c:pt idx="4">
                  <c:v>1.8178958467308088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30-4D56-99E6-53CCBB04D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430440"/>
        <c:axId val="256433576"/>
      </c:lineChart>
      <c:catAx>
        <c:axId val="25643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33576"/>
        <c:crosses val="autoZero"/>
        <c:auto val="1"/>
        <c:lblAlgn val="ctr"/>
        <c:lblOffset val="100"/>
        <c:noMultiLvlLbl val="0"/>
      </c:catAx>
      <c:valAx>
        <c:axId val="25643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3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errores</a:t>
            </a:r>
            <a:r>
              <a:rPr lang="es-ES" baseline="0"/>
              <a:t> signos y fallos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747537039277399E-2"/>
          <c:y val="9.1459255186642038E-2"/>
          <c:w val="0.93325784086016339"/>
          <c:h val="0.80031343327603377"/>
        </c:manualLayout>
      </c:layout>
      <c:lineChart>
        <c:grouping val="standard"/>
        <c:varyColors val="0"/>
        <c:ser>
          <c:idx val="0"/>
          <c:order val="0"/>
          <c:tx>
            <c:strRef>
              <c:f>'por aciertos actuales'!$G$233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'por aciertos actuales'!$F$234:$F$240</c:f>
              <c:strCache>
                <c:ptCount val="7"/>
                <c:pt idx="0">
                  <c:v>0 fallos</c:v>
                </c:pt>
                <c:pt idx="1">
                  <c:v>1 fallo</c:v>
                </c:pt>
                <c:pt idx="2">
                  <c:v>2 fallos</c:v>
                </c:pt>
                <c:pt idx="3">
                  <c:v>3 fallos</c:v>
                </c:pt>
                <c:pt idx="4">
                  <c:v>4 fallos</c:v>
                </c:pt>
                <c:pt idx="5">
                  <c:v>5 fallos</c:v>
                </c:pt>
                <c:pt idx="6">
                  <c:v>6 o más f.</c:v>
                </c:pt>
              </c:strCache>
            </c:strRef>
          </c:cat>
          <c:val>
            <c:numRef>
              <c:f>'por aciertos actuales'!$G$234:$G$240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8.924050632911392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B7-4D6E-8452-9D264C3C5BC6}"/>
            </c:ext>
          </c:extLst>
        </c:ser>
        <c:ser>
          <c:idx val="1"/>
          <c:order val="1"/>
          <c:tx>
            <c:strRef>
              <c:f>'por aciertos actuales'!$H$233</c:f>
              <c:strCache>
                <c:ptCount val="1"/>
                <c:pt idx="0">
                  <c:v>minus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'por aciertos actuales'!$F$234:$F$240</c:f>
              <c:strCache>
                <c:ptCount val="7"/>
                <c:pt idx="0">
                  <c:v>0 fallos</c:v>
                </c:pt>
                <c:pt idx="1">
                  <c:v>1 fallo</c:v>
                </c:pt>
                <c:pt idx="2">
                  <c:v>2 fallos</c:v>
                </c:pt>
                <c:pt idx="3">
                  <c:v>3 fallos</c:v>
                </c:pt>
                <c:pt idx="4">
                  <c:v>4 fallos</c:v>
                </c:pt>
                <c:pt idx="5">
                  <c:v>5 fallos</c:v>
                </c:pt>
                <c:pt idx="6">
                  <c:v>6 o más f.</c:v>
                </c:pt>
              </c:strCache>
            </c:strRef>
          </c:cat>
          <c:val>
            <c:numRef>
              <c:f>'por aciertos actuales'!$H$234:$H$240</c:f>
              <c:numCache>
                <c:formatCode>General</c:formatCode>
                <c:ptCount val="7"/>
                <c:pt idx="0">
                  <c:v>0.22641509433962273</c:v>
                </c:pt>
                <c:pt idx="1">
                  <c:v>1.3181818181818181</c:v>
                </c:pt>
                <c:pt idx="2">
                  <c:v>2.2777777777777799</c:v>
                </c:pt>
                <c:pt idx="3">
                  <c:v>3.9</c:v>
                </c:pt>
                <c:pt idx="4">
                  <c:v>4.0769230769230784</c:v>
                </c:pt>
                <c:pt idx="5">
                  <c:v>4.75</c:v>
                </c:pt>
                <c:pt idx="6">
                  <c:v>8.1772151898734133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B7-4D6E-8452-9D264C3C5BC6}"/>
            </c:ext>
          </c:extLst>
        </c:ser>
        <c:ser>
          <c:idx val="2"/>
          <c:order val="2"/>
          <c:tx>
            <c:strRef>
              <c:f>'por aciertos actuales'!$I$233</c:f>
              <c:strCache>
                <c:ptCount val="1"/>
                <c:pt idx="0">
                  <c:v>apostrofe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'por aciertos actuales'!$F$234:$F$240</c:f>
              <c:strCache>
                <c:ptCount val="7"/>
                <c:pt idx="0">
                  <c:v>0 fallos</c:v>
                </c:pt>
                <c:pt idx="1">
                  <c:v>1 fallo</c:v>
                </c:pt>
                <c:pt idx="2">
                  <c:v>2 fallos</c:v>
                </c:pt>
                <c:pt idx="3">
                  <c:v>3 fallos</c:v>
                </c:pt>
                <c:pt idx="4">
                  <c:v>4 fallos</c:v>
                </c:pt>
                <c:pt idx="5">
                  <c:v>5 fallos</c:v>
                </c:pt>
                <c:pt idx="6">
                  <c:v>6 o más f.</c:v>
                </c:pt>
              </c:strCache>
            </c:strRef>
          </c:cat>
          <c:val>
            <c:numRef>
              <c:f>'por aciertos actuales'!$I$234:$I$240</c:f>
              <c:numCache>
                <c:formatCode>General</c:formatCode>
                <c:ptCount val="7"/>
                <c:pt idx="0">
                  <c:v>0.35849056603773582</c:v>
                </c:pt>
                <c:pt idx="1">
                  <c:v>2</c:v>
                </c:pt>
                <c:pt idx="2">
                  <c:v>2.1666666666666665</c:v>
                </c:pt>
                <c:pt idx="3">
                  <c:v>4.3</c:v>
                </c:pt>
                <c:pt idx="4">
                  <c:v>4.1538461538461542</c:v>
                </c:pt>
                <c:pt idx="5">
                  <c:v>5.166666666666667</c:v>
                </c:pt>
                <c:pt idx="6">
                  <c:v>7.5949367088607556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B7-4D6E-8452-9D264C3C5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429264"/>
        <c:axId val="256431616"/>
      </c:lineChart>
      <c:catAx>
        <c:axId val="25642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31616"/>
        <c:crosses val="autoZero"/>
        <c:auto val="1"/>
        <c:lblAlgn val="ctr"/>
        <c:lblOffset val="100"/>
        <c:noMultiLvlLbl val="0"/>
      </c:catAx>
      <c:valAx>
        <c:axId val="2564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2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4212735E-7D53-43C6-B968-09741065CC3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058400" cy="75438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698399D0-0660-4717-8077-427633446A7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058400" cy="75438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0.79742</cdr:x>
      <cdr:y>0.15079</cdr:y>
    </cdr:from>
    <cdr:to>
      <cdr:x>0.97871</cdr:x>
      <cdr:y>0.35045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5306097" y="797529"/>
          <a:ext cx="1206320" cy="105606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94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7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90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8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8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3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5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66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38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5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4782-2B33-40E8-B512-ABACD35262A8}" type="datetimeFigureOut">
              <a:rPr lang="es-ES" smtClean="0"/>
              <a:pPr/>
              <a:t>25/06/2017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EC4C-A5D3-4A9B-A41A-094AED0AD9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5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90232" cy="6746575"/>
          </a:xfrm>
          <a:prstGeom prst="rect">
            <a:avLst/>
          </a:prstGeom>
        </p:spPr>
      </p:pic>
      <p:pic>
        <p:nvPicPr>
          <p:cNvPr id="1026" name="Picture 2" descr="logo25aniv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9368" y="2594450"/>
            <a:ext cx="3991163" cy="11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7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4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CONCLUSIONES POR NUMERO DE FALLOS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6041"/>
              </p:ext>
            </p:extLst>
          </p:nvPr>
        </p:nvGraphicFramePr>
        <p:xfrm>
          <a:off x="977902" y="1433608"/>
          <a:ext cx="4560011" cy="244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apostrofe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 fallos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0,22641509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0,35849057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fallo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1,31818182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 fallos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2,27777778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2,16666667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 fallos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 fallos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4,07692308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4,15384615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 fallos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5,16666667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 o más f.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8,92405063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8,17721519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7,59493671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13805077"/>
              </p:ext>
            </p:extLst>
          </p:nvPr>
        </p:nvGraphicFramePr>
        <p:xfrm>
          <a:off x="5537914" y="1433608"/>
          <a:ext cx="6654085" cy="528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235908" y="2173575"/>
            <a:ext cx="4197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Los que más fallan actualmente,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mejoran con el apóstrofe.</a:t>
            </a:r>
          </a:p>
        </p:txBody>
      </p:sp>
      <p:pic>
        <p:nvPicPr>
          <p:cNvPr id="7" name="6 Imagen" descr="fal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3866603"/>
            <a:ext cx="5512526" cy="2991395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4493623" y="4807131"/>
            <a:ext cx="757646" cy="67926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29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RESULTADOS DEL TRABAJO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25659" y="2567982"/>
            <a:ext cx="105155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minutos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explicación los alumnos de 6º de primaria y 1º de ESO han logrado mejores resultados.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chicos le va bien el cambio y a las chicas no les perjudica.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1690688"/>
            <a:ext cx="990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signo alternativo ‘ en vez del -, beneficia a los alumnos que más fallan. 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26016" y="5218069"/>
            <a:ext cx="10964215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CAMBIAR EL SIGNO MENOS POR UN APÓSTROFE MEJORA LOS RESULTADOS.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 tú quieres mejorar, el signo has de cambiar”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26016" y="3914709"/>
            <a:ext cx="10745273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 resultados que hemos obtenido sin buscarlos: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chicas fallan de media más que los chicos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velocidad a la que se aprende a operar con números enteros: en cinco cursos se bajan 8 fallos.</a:t>
            </a:r>
          </a:p>
        </p:txBody>
      </p:sp>
    </p:spTree>
    <p:extLst>
      <p:ext uri="{BB962C8B-B14F-4D97-AF65-F5344CB8AC3E}">
        <p14:creationId xmlns:p14="http://schemas.microsoft.com/office/powerpoint/2010/main" val="313517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81082" y="3721994"/>
            <a:ext cx="67712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/>
              <a:t>1. Prensa local</a:t>
            </a:r>
          </a:p>
        </p:txBody>
      </p:sp>
    </p:spTree>
    <p:extLst>
      <p:ext uri="{BB962C8B-B14F-4D97-AF65-F5344CB8AC3E}">
        <p14:creationId xmlns:p14="http://schemas.microsoft.com/office/powerpoint/2010/main" val="296548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58469" y="4166940"/>
            <a:ext cx="96066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b="1" dirty="0"/>
              <a:t>2. Centros educativos</a:t>
            </a:r>
          </a:p>
        </p:txBody>
      </p:sp>
    </p:spTree>
    <p:extLst>
      <p:ext uri="{BB962C8B-B14F-4D97-AF65-F5344CB8AC3E}">
        <p14:creationId xmlns:p14="http://schemas.microsoft.com/office/powerpoint/2010/main" val="313316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58344" y="4662152"/>
            <a:ext cx="86721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/>
              <a:t>3.Amigos </a:t>
            </a:r>
            <a:r>
              <a:rPr lang="es-ES" sz="8000" b="1" dirty="0" err="1"/>
              <a:t>youtubers</a:t>
            </a:r>
            <a:endParaRPr lang="es-ES" sz="8000" b="1" dirty="0"/>
          </a:p>
        </p:txBody>
      </p:sp>
    </p:spTree>
    <p:extLst>
      <p:ext uri="{BB962C8B-B14F-4D97-AF65-F5344CB8AC3E}">
        <p14:creationId xmlns:p14="http://schemas.microsoft.com/office/powerpoint/2010/main" val="415285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3" y="0"/>
            <a:ext cx="4546883" cy="38036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01790" y="4353059"/>
            <a:ext cx="8447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/>
              <a:t>4. Radio y tele locales</a:t>
            </a:r>
          </a:p>
        </p:txBody>
      </p:sp>
    </p:spTree>
    <p:extLst>
      <p:ext uri="{BB962C8B-B14F-4D97-AF65-F5344CB8AC3E}">
        <p14:creationId xmlns:p14="http://schemas.microsoft.com/office/powerpoint/2010/main" val="185533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3" y="0"/>
            <a:ext cx="4546883" cy="3803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3387"/>
            <a:ext cx="3090930" cy="34746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54569" y="4468969"/>
            <a:ext cx="7988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/>
              <a:t>5. Carta a Serapio García</a:t>
            </a:r>
          </a:p>
        </p:txBody>
      </p:sp>
    </p:spTree>
    <p:extLst>
      <p:ext uri="{BB962C8B-B14F-4D97-AF65-F5344CB8AC3E}">
        <p14:creationId xmlns:p14="http://schemas.microsoft.com/office/powerpoint/2010/main" val="324385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3" y="0"/>
            <a:ext cx="4546883" cy="3803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3387"/>
            <a:ext cx="3090930" cy="3474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3" y="3464417"/>
            <a:ext cx="3031673" cy="34321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93983" y="3871062"/>
            <a:ext cx="5203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/>
              <a:t>6. Propuesta </a:t>
            </a:r>
          </a:p>
          <a:p>
            <a:r>
              <a:rPr lang="es-ES" sz="7200" b="1" dirty="0"/>
              <a:t>a SEIO</a:t>
            </a:r>
          </a:p>
        </p:txBody>
      </p:sp>
    </p:spTree>
    <p:extLst>
      <p:ext uri="{BB962C8B-B14F-4D97-AF65-F5344CB8AC3E}">
        <p14:creationId xmlns:p14="http://schemas.microsoft.com/office/powerpoint/2010/main" val="35551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3" y="0"/>
            <a:ext cx="4546883" cy="3803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3387"/>
            <a:ext cx="3090930" cy="3474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3" y="3464417"/>
            <a:ext cx="3031673" cy="3432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3464417"/>
            <a:ext cx="3085791" cy="34780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9041295">
            <a:off x="8398050" y="4496322"/>
            <a:ext cx="4146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solidFill>
                  <a:srgbClr val="FF0000"/>
                </a:solidFill>
              </a:rPr>
              <a:t>7.Ministro</a:t>
            </a:r>
          </a:p>
        </p:txBody>
      </p:sp>
    </p:spTree>
    <p:extLst>
      <p:ext uri="{BB962C8B-B14F-4D97-AF65-F5344CB8AC3E}">
        <p14:creationId xmlns:p14="http://schemas.microsoft.com/office/powerpoint/2010/main" val="177654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743" y="406645"/>
            <a:ext cx="10515600" cy="13255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8800" b="1" dirty="0"/>
              <a:t>Difusión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482" cy="3464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2" y="0"/>
            <a:ext cx="3992450" cy="3464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3" y="0"/>
            <a:ext cx="4546883" cy="3803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3387"/>
            <a:ext cx="3090930" cy="3474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3" y="3464417"/>
            <a:ext cx="3031673" cy="3432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3464417"/>
            <a:ext cx="3085791" cy="34780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2" y="3464417"/>
            <a:ext cx="3214353" cy="34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8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Nos liamos con el signo menos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Menos para restar</a:t>
            </a:r>
          </a:p>
          <a:p>
            <a:r>
              <a:rPr lang="es-ES" dirty="0"/>
              <a:t>Menos para indicar que un entero es negativo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200" y="3515933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¿Cuál será mejor cambiar?</a:t>
            </a:r>
          </a:p>
          <a:p>
            <a:r>
              <a:rPr lang="es-ES" sz="3600" dirty="0"/>
              <a:t>Este estudio lo dirá:</a:t>
            </a:r>
          </a:p>
          <a:p>
            <a:r>
              <a:rPr lang="es-ES" sz="3600" dirty="0"/>
              <a:t>Aquel que reduzca más los de fallos de los alumnos.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02" y="1690688"/>
            <a:ext cx="3340198" cy="28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4 MEJORAS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8200" y="1690688"/>
            <a:ext cx="10515600" cy="4355808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la población estudiada a más institutos</a:t>
            </a: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Cambiar el cuestionario por una batería de operaciones combinadas.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Centrarnos en las operaciones de restas de enteros.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Quitar los paréntesis en las operaciones del cuestionario en la que se utiliza la m de </a:t>
            </a:r>
            <a:r>
              <a:rPr lang="es-E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minus</a:t>
            </a:r>
            <a:r>
              <a:rPr lang="es-E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3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3 Aplicaciones inmediatas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8200" y="1470684"/>
            <a:ext cx="6645812" cy="480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Cambiar los signos desde la escuela.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 cualquier otro signo que confunda a los estudiantes.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trabajo sirve para revisar cualquier signo de la vida cotidiana: señales de seguridad en el trabajo, señales de tráfico…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57" y="2979518"/>
            <a:ext cx="1285875" cy="1790700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145194" y="1659988"/>
            <a:ext cx="3208606" cy="1069144"/>
          </a:xfrm>
          <a:prstGeom prst="wedgeEllipseCallout">
            <a:avLst>
              <a:gd name="adj1" fmla="val -30917"/>
              <a:gd name="adj2" fmla="val 80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82820" y="1884829"/>
            <a:ext cx="275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¿cambiando señales habría menos accidentes?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557" y="3564979"/>
            <a:ext cx="2724443" cy="3293022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9467557" y="2953974"/>
            <a:ext cx="2574388" cy="611006"/>
          </a:xfrm>
          <a:prstGeom prst="wedgeEllipseCallout">
            <a:avLst>
              <a:gd name="adj1" fmla="val -1161"/>
              <a:gd name="adj2" fmla="val 117757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55253" y="3028644"/>
            <a:ext cx="214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CONTINUARÁ…</a:t>
            </a:r>
          </a:p>
        </p:txBody>
      </p:sp>
    </p:spTree>
    <p:extLst>
      <p:ext uri="{BB962C8B-B14F-4D97-AF65-F5344CB8AC3E}">
        <p14:creationId xmlns:p14="http://schemas.microsoft.com/office/powerpoint/2010/main" val="46126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4988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/>
              <a:t>ALTERNATIVAS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CAMBIAR EL SIGNO MENOS DE LA RESTA POR SU ANTECEDENTE HISTÓRICO: </a:t>
            </a:r>
          </a:p>
          <a:p>
            <a:pPr lvl="3"/>
            <a:r>
              <a:rPr lang="es-ES" sz="8600" dirty="0"/>
              <a:t>m</a:t>
            </a:r>
          </a:p>
          <a:p>
            <a:r>
              <a:rPr lang="es-ES" sz="3600" dirty="0" err="1"/>
              <a:t>minus</a:t>
            </a:r>
            <a:endParaRPr lang="es-ES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CAMBIAR EL SIGNO MENOS DEL NÚMERO ENTERO NEGATIVO</a:t>
            </a:r>
          </a:p>
          <a:p>
            <a:r>
              <a:rPr lang="es-ES" dirty="0"/>
              <a:t>AQUÍ APARECE RECORDE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05" y="3606084"/>
            <a:ext cx="3263590" cy="22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27" y="528034"/>
            <a:ext cx="10007227" cy="26015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73826" y="3897840"/>
            <a:ext cx="10007227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(-5) – (-3)= (-2) tiene 14 pulsaciones mientras que ‘5-‘3=’2 sólo tiene 8 pulsaciones o sea, el 75% menos.</a:t>
            </a:r>
          </a:p>
        </p:txBody>
      </p:sp>
      <p:sp>
        <p:nvSpPr>
          <p:cNvPr id="4" name="3 Flecha izquierda"/>
          <p:cNvSpPr/>
          <p:nvPr/>
        </p:nvSpPr>
        <p:spPr>
          <a:xfrm rot="3506293">
            <a:off x="10235050" y="1274163"/>
            <a:ext cx="1948721" cy="11092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Elegimos éste</a:t>
            </a:r>
          </a:p>
        </p:txBody>
      </p:sp>
    </p:spTree>
    <p:extLst>
      <p:ext uri="{BB962C8B-B14F-4D97-AF65-F5344CB8AC3E}">
        <p14:creationId xmlns:p14="http://schemas.microsoft.com/office/powerpoint/2010/main" val="57633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OBTENCION DE DATOS: EL CUESTIONARIO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5" y="1353334"/>
            <a:ext cx="5399116" cy="4048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16" y="1353334"/>
            <a:ext cx="2969430" cy="22258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5092" y="3899084"/>
            <a:ext cx="2576397" cy="1936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9146" y="4595148"/>
            <a:ext cx="2585289" cy="1940418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2600328">
            <a:off x="9366161" y="2339274"/>
            <a:ext cx="2584361" cy="81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DOBLAR</a:t>
            </a:r>
          </a:p>
        </p:txBody>
      </p:sp>
      <p:sp>
        <p:nvSpPr>
          <p:cNvPr id="8" name="Flecha derecha 7"/>
          <p:cNvSpPr/>
          <p:nvPr/>
        </p:nvSpPr>
        <p:spPr>
          <a:xfrm rot="2807088" flipH="1">
            <a:off x="6817277" y="5069461"/>
            <a:ext cx="2556989" cy="856445"/>
          </a:xfrm>
          <a:prstGeom prst="rightArrow">
            <a:avLst>
              <a:gd name="adj1" fmla="val 43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RELLENAR</a:t>
            </a:r>
          </a:p>
        </p:txBody>
      </p:sp>
      <p:sp>
        <p:nvSpPr>
          <p:cNvPr id="9" name="Pentágono 8"/>
          <p:cNvSpPr/>
          <p:nvPr/>
        </p:nvSpPr>
        <p:spPr>
          <a:xfrm rot="18928804" flipH="1">
            <a:off x="-208529" y="5666175"/>
            <a:ext cx="1854557" cy="9787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AL ORENADOR</a:t>
            </a:r>
          </a:p>
        </p:txBody>
      </p:sp>
    </p:spTree>
    <p:extLst>
      <p:ext uri="{BB962C8B-B14F-4D97-AF65-F5344CB8AC3E}">
        <p14:creationId xmlns:p14="http://schemas.microsoft.com/office/powerpoint/2010/main" val="279345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RESULTADOS OBTENIDOS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24" y="1690688"/>
            <a:ext cx="10241781" cy="194115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425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80705137"/>
              </p:ext>
            </p:extLst>
          </p:nvPr>
        </p:nvGraphicFramePr>
        <p:xfrm>
          <a:off x="1005624" y="3801348"/>
          <a:ext cx="10134601" cy="235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425" y="2771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045377" y="794479"/>
            <a:ext cx="476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El uso del apóstrofe reduce el numero de errores</a:t>
            </a:r>
          </a:p>
        </p:txBody>
      </p:sp>
    </p:spTree>
    <p:extLst>
      <p:ext uri="{BB962C8B-B14F-4D97-AF65-F5344CB8AC3E}">
        <p14:creationId xmlns:p14="http://schemas.microsoft.com/office/powerpoint/2010/main" val="419244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1349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CONCLUSIONES POR SEXO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22960"/>
              </p:ext>
            </p:extLst>
          </p:nvPr>
        </p:nvGraphicFramePr>
        <p:xfrm>
          <a:off x="930500" y="2418004"/>
          <a:ext cx="6513489" cy="289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chicas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actual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apostrofe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4,60416667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4,64583333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4,46875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desviac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4,06390833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3,94162448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3,78070761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coef.variac.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0,88265882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0,84842141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0,84603247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chicos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apostrofe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4,17117117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3,88288288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3,89189189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desviac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3,9883327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3,71664252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3,42013118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coef.variac.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0,95616615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0,95718636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0,87878371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65264222"/>
              </p:ext>
            </p:extLst>
          </p:nvPr>
        </p:nvGraphicFramePr>
        <p:xfrm>
          <a:off x="7443989" y="3773509"/>
          <a:ext cx="4748011" cy="308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93619914"/>
              </p:ext>
            </p:extLst>
          </p:nvPr>
        </p:nvGraphicFramePr>
        <p:xfrm>
          <a:off x="7351690" y="365124"/>
          <a:ext cx="4572000" cy="320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4321" y="1813810"/>
            <a:ext cx="6161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A los chicos le beneficia más el apóstrofe que a las chicas </a:t>
            </a:r>
          </a:p>
        </p:txBody>
      </p:sp>
    </p:spTree>
    <p:extLst>
      <p:ext uri="{BB962C8B-B14F-4D97-AF65-F5344CB8AC3E}">
        <p14:creationId xmlns:p14="http://schemas.microsoft.com/office/powerpoint/2010/main" val="371958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CONCLUSIONES POR REPETIDORES O NO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57580"/>
              </p:ext>
            </p:extLst>
          </p:nvPr>
        </p:nvGraphicFramePr>
        <p:xfrm>
          <a:off x="838200" y="1690686"/>
          <a:ext cx="4854264" cy="1516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apostrofe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8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repite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4,22754491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4,07784431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3,95209581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repite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4,975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5,025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71968238"/>
              </p:ext>
            </p:extLst>
          </p:nvPr>
        </p:nvGraphicFramePr>
        <p:xfrm>
          <a:off x="373491" y="3425780"/>
          <a:ext cx="5318973" cy="331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89836428"/>
              </p:ext>
            </p:extLst>
          </p:nvPr>
        </p:nvGraphicFramePr>
        <p:xfrm>
          <a:off x="5692464" y="1613413"/>
          <a:ext cx="6130342" cy="43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041036" y="6086006"/>
            <a:ext cx="596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los repetidores no les va muy bien el cambio</a:t>
            </a:r>
          </a:p>
        </p:txBody>
      </p:sp>
    </p:spTree>
    <p:extLst>
      <p:ext uri="{BB962C8B-B14F-4D97-AF65-F5344CB8AC3E}">
        <p14:creationId xmlns:p14="http://schemas.microsoft.com/office/powerpoint/2010/main" val="56885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232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chemeClr val="accent1">
                  <a:lumMod val="45000"/>
                  <a:lumOff val="5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" dirty="0"/>
              <a:t>CONCLUSIONES POR CURSO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62885"/>
              </p:ext>
            </p:extLst>
          </p:nvPr>
        </p:nvGraphicFramePr>
        <p:xfrm>
          <a:off x="940156" y="1567447"/>
          <a:ext cx="5344736" cy="163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actual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minus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apostrofe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 PRIM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9,10344828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8,56896552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7,9137931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 ESO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6,18181818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5,90909091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5,72727273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 ESO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2,725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3,025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 ESO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1,65116279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2,25581395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 ESO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1,54060573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1,66069646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1,81789585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29227986"/>
              </p:ext>
            </p:extLst>
          </p:nvPr>
        </p:nvGraphicFramePr>
        <p:xfrm>
          <a:off x="6284892" y="1567446"/>
          <a:ext cx="5907108" cy="529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ipse 5"/>
          <p:cNvSpPr/>
          <p:nvPr/>
        </p:nvSpPr>
        <p:spPr>
          <a:xfrm>
            <a:off x="6613304" y="2047740"/>
            <a:ext cx="2459864" cy="2318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719934" y="659567"/>
            <a:ext cx="4131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En sexto de primaria y primero de eso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el apóstrofe reduce los fallos</a:t>
            </a:r>
          </a:p>
        </p:txBody>
      </p:sp>
      <p:pic>
        <p:nvPicPr>
          <p:cNvPr id="8" name="7 Imagen" descr="cu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492" y="3252651"/>
            <a:ext cx="4807132" cy="3605349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1188720" y="3866606"/>
            <a:ext cx="1789611" cy="160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190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590</Words>
  <Application>Microsoft Office PowerPoint</Application>
  <PresentationFormat>Panorámica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Nos liamos con el signo menos</vt:lpstr>
      <vt:lpstr>ALTERNATIVAS</vt:lpstr>
      <vt:lpstr>Presentación de PowerPoint</vt:lpstr>
      <vt:lpstr>OBTENCION DE DATOS: EL CUESTIONARIO</vt:lpstr>
      <vt:lpstr>RESULTADOS OBTENIDOS</vt:lpstr>
      <vt:lpstr>CONCLUSIONES POR SEXO</vt:lpstr>
      <vt:lpstr>CONCLUSIONES POR REPETIDORES O NO</vt:lpstr>
      <vt:lpstr>CONCLUSIONES POR CURSO</vt:lpstr>
      <vt:lpstr>CONCLUSIONES POR NUMERO DE FALLOS</vt:lpstr>
      <vt:lpstr>RESULTADOS DEL TRABAJO</vt:lpstr>
      <vt:lpstr>Difusión</vt:lpstr>
      <vt:lpstr>Difusión</vt:lpstr>
      <vt:lpstr>Difusión</vt:lpstr>
      <vt:lpstr>Difusión</vt:lpstr>
      <vt:lpstr>Difusión</vt:lpstr>
      <vt:lpstr>Difusión</vt:lpstr>
      <vt:lpstr>Difusión</vt:lpstr>
      <vt:lpstr>Difusión</vt:lpstr>
      <vt:lpstr>4 MEJORAS</vt:lpstr>
      <vt:lpstr>3 Aplicaciones inmediatas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LOPEZ</dc:creator>
  <cp:lastModifiedBy>Juan Jose Munoz</cp:lastModifiedBy>
  <cp:revision>37</cp:revision>
  <dcterms:created xsi:type="dcterms:W3CDTF">2017-06-06T20:38:16Z</dcterms:created>
  <dcterms:modified xsi:type="dcterms:W3CDTF">2017-06-25T07:22:28Z</dcterms:modified>
</cp:coreProperties>
</file>